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B6E"/>
    <a:srgbClr val="EE275F"/>
    <a:srgbClr val="F99818"/>
    <a:srgbClr val="016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3256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3831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31816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oan\Desktop\Ukuran logo BM TANPA tagline ed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1" t="11164" r="48415" b="64495"/>
          <a:stretch/>
        </p:blipFill>
        <p:spPr bwMode="auto">
          <a:xfrm>
            <a:off x="10002028" y="0"/>
            <a:ext cx="2020298" cy="7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32976"/>
            <a:ext cx="10515600" cy="1325563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MY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38200" y="2634776"/>
            <a:ext cx="10515600" cy="3674544"/>
          </a:xfrm>
        </p:spPr>
        <p:txBody>
          <a:bodyPr/>
          <a:lstStyle>
            <a:lvl1pPr marL="357188" marR="0" indent="-357188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3200"/>
            </a:lvl1pPr>
            <a:lvl2pPr marL="800100" marR="0" indent="-3429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 baseline="0"/>
            </a:lvl2pPr>
          </a:lstStyle>
          <a:p>
            <a:pPr lvl="0"/>
            <a:r>
              <a:rPr lang="en-US" dirty="0" smtClean="0"/>
              <a:t>Sample Text</a:t>
            </a:r>
          </a:p>
          <a:p>
            <a:pPr lvl="1"/>
            <a:r>
              <a:rPr lang="en-MY" dirty="0" smtClean="0"/>
              <a:t>Sample Text</a:t>
            </a:r>
          </a:p>
          <a:p>
            <a:pPr lvl="1"/>
            <a:r>
              <a:rPr lang="en-MY" dirty="0" smtClean="0"/>
              <a:t>Sample 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Sample Text</a:t>
            </a:r>
          </a:p>
          <a:p>
            <a:pPr lvl="1"/>
            <a:r>
              <a:rPr lang="en-MY" dirty="0" smtClean="0"/>
              <a:t>Sample Text</a:t>
            </a:r>
          </a:p>
          <a:p>
            <a:pPr lvl="1"/>
            <a:r>
              <a:rPr lang="en-MY" dirty="0" smtClean="0"/>
              <a:t>Sample Text</a:t>
            </a:r>
            <a:endParaRPr lang="en-MY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39BA1D-68A1-4230-A43F-81A4E781EAD6}" type="datetime1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094502" y="6356351"/>
            <a:ext cx="2844800" cy="365125"/>
          </a:xfrm>
        </p:spPr>
        <p:txBody>
          <a:bodyPr/>
          <a:lstStyle>
            <a:lvl1pPr>
              <a:defRPr sz="1200" b="0">
                <a:latin typeface="+mn-lt"/>
              </a:defRPr>
            </a:lvl1pPr>
          </a:lstStyle>
          <a:p>
            <a:fld id="{FFDE5094-AB80-4D5E-A439-9E1CF8354B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13742"/>
            <a:ext cx="9796526" cy="134938"/>
            <a:chOff x="0" y="413742"/>
            <a:chExt cx="9796526" cy="134938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0" y="413742"/>
              <a:ext cx="9796526" cy="134938"/>
              <a:chOff x="0" y="413742"/>
              <a:chExt cx="9796526" cy="13493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0" y="413742"/>
                <a:ext cx="9793357" cy="13493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8699915" y="413742"/>
                <a:ext cx="1096611" cy="134937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13" name="Rectangle 12"/>
            <p:cNvSpPr/>
            <p:nvPr userDrawn="1"/>
          </p:nvSpPr>
          <p:spPr>
            <a:xfrm>
              <a:off x="8700480" y="413742"/>
              <a:ext cx="272261" cy="1349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105623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B50BA-E1A4-4517-BF78-CE4EA57117D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3163" y="228448"/>
            <a:ext cx="5405388" cy="6330394"/>
          </a:xfrm>
          <a:custGeom>
            <a:avLst/>
            <a:gdLst>
              <a:gd name="connsiteX0" fmla="*/ 2723318 w 5405388"/>
              <a:gd name="connsiteY0" fmla="*/ 4743198 h 6330394"/>
              <a:gd name="connsiteX1" fmla="*/ 3516916 w 5405388"/>
              <a:gd name="connsiteY1" fmla="*/ 5536796 h 6330394"/>
              <a:gd name="connsiteX2" fmla="*/ 2723318 w 5405388"/>
              <a:gd name="connsiteY2" fmla="*/ 6330394 h 6330394"/>
              <a:gd name="connsiteX3" fmla="*/ 1929719 w 5405388"/>
              <a:gd name="connsiteY3" fmla="*/ 5536796 h 6330394"/>
              <a:gd name="connsiteX4" fmla="*/ 3664761 w 5405388"/>
              <a:gd name="connsiteY4" fmla="*/ 1907698 h 6330394"/>
              <a:gd name="connsiteX5" fmla="*/ 5405388 w 5405388"/>
              <a:gd name="connsiteY5" fmla="*/ 3648324 h 6330394"/>
              <a:gd name="connsiteX6" fmla="*/ 3667553 w 5405388"/>
              <a:gd name="connsiteY6" fmla="*/ 5386159 h 6330394"/>
              <a:gd name="connsiteX7" fmla="*/ 1926927 w 5405388"/>
              <a:gd name="connsiteY7" fmla="*/ 3645532 h 6330394"/>
              <a:gd name="connsiteX8" fmla="*/ 1757062 w 5405388"/>
              <a:gd name="connsiteY8" fmla="*/ 1888470 h 6330394"/>
              <a:gd name="connsiteX9" fmla="*/ 2550661 w 5405388"/>
              <a:gd name="connsiteY9" fmla="*/ 2682068 h 6330394"/>
              <a:gd name="connsiteX10" fmla="*/ 1757062 w 5405388"/>
              <a:gd name="connsiteY10" fmla="*/ 3475667 h 6330394"/>
              <a:gd name="connsiteX11" fmla="*/ 963464 w 5405388"/>
              <a:gd name="connsiteY11" fmla="*/ 2682068 h 6330394"/>
              <a:gd name="connsiteX12" fmla="*/ 2701297 w 5405388"/>
              <a:gd name="connsiteY12" fmla="*/ 944235 h 6330394"/>
              <a:gd name="connsiteX13" fmla="*/ 3494895 w 5405388"/>
              <a:gd name="connsiteY13" fmla="*/ 1737833 h 6330394"/>
              <a:gd name="connsiteX14" fmla="*/ 2701297 w 5405388"/>
              <a:gd name="connsiteY14" fmla="*/ 2531432 h 6330394"/>
              <a:gd name="connsiteX15" fmla="*/ 1907698 w 5405388"/>
              <a:gd name="connsiteY15" fmla="*/ 1737833 h 6330394"/>
              <a:gd name="connsiteX16" fmla="*/ 793599 w 5405388"/>
              <a:gd name="connsiteY16" fmla="*/ 925007 h 6330394"/>
              <a:gd name="connsiteX17" fmla="*/ 1587198 w 5405388"/>
              <a:gd name="connsiteY17" fmla="*/ 1718606 h 6330394"/>
              <a:gd name="connsiteX18" fmla="*/ 793599 w 5405388"/>
              <a:gd name="connsiteY18" fmla="*/ 2512204 h 6330394"/>
              <a:gd name="connsiteX19" fmla="*/ 0 w 5405388"/>
              <a:gd name="connsiteY19" fmla="*/ 1718606 h 6330394"/>
              <a:gd name="connsiteX20" fmla="*/ 3645532 w 5405388"/>
              <a:gd name="connsiteY20" fmla="*/ 0 h 6330394"/>
              <a:gd name="connsiteX21" fmla="*/ 4439130 w 5405388"/>
              <a:gd name="connsiteY21" fmla="*/ 793598 h 6330394"/>
              <a:gd name="connsiteX22" fmla="*/ 3645532 w 5405388"/>
              <a:gd name="connsiteY22" fmla="*/ 1587197 h 6330394"/>
              <a:gd name="connsiteX23" fmla="*/ 2851933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723318" y="4743198"/>
                </a:moveTo>
                <a:lnTo>
                  <a:pt x="3516916" y="5536796"/>
                </a:lnTo>
                <a:lnTo>
                  <a:pt x="2723318" y="6330394"/>
                </a:lnTo>
                <a:lnTo>
                  <a:pt x="1929719" y="5536796"/>
                </a:lnTo>
                <a:close/>
                <a:moveTo>
                  <a:pt x="3664761" y="1907698"/>
                </a:moveTo>
                <a:lnTo>
                  <a:pt x="5405388" y="3648324"/>
                </a:lnTo>
                <a:lnTo>
                  <a:pt x="3667553" y="5386159"/>
                </a:lnTo>
                <a:lnTo>
                  <a:pt x="1926927" y="3645532"/>
                </a:lnTo>
                <a:close/>
                <a:moveTo>
                  <a:pt x="1757062" y="1888470"/>
                </a:moveTo>
                <a:lnTo>
                  <a:pt x="2550661" y="2682068"/>
                </a:lnTo>
                <a:lnTo>
                  <a:pt x="1757062" y="3475667"/>
                </a:lnTo>
                <a:lnTo>
                  <a:pt x="963464" y="2682068"/>
                </a:lnTo>
                <a:close/>
                <a:moveTo>
                  <a:pt x="2701297" y="944235"/>
                </a:moveTo>
                <a:lnTo>
                  <a:pt x="3494895" y="1737833"/>
                </a:lnTo>
                <a:lnTo>
                  <a:pt x="2701297" y="2531432"/>
                </a:lnTo>
                <a:lnTo>
                  <a:pt x="1907698" y="1737833"/>
                </a:lnTo>
                <a:close/>
                <a:moveTo>
                  <a:pt x="793599" y="925007"/>
                </a:moveTo>
                <a:lnTo>
                  <a:pt x="1587198" y="1718606"/>
                </a:lnTo>
                <a:lnTo>
                  <a:pt x="793599" y="2512204"/>
                </a:lnTo>
                <a:lnTo>
                  <a:pt x="0" y="1718606"/>
                </a:lnTo>
                <a:close/>
                <a:moveTo>
                  <a:pt x="3645532" y="0"/>
                </a:moveTo>
                <a:lnTo>
                  <a:pt x="4439130" y="793598"/>
                </a:lnTo>
                <a:lnTo>
                  <a:pt x="3645532" y="1587197"/>
                </a:lnTo>
                <a:lnTo>
                  <a:pt x="2851933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985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9910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3256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01853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6500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2787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4159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498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983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26B3-D2B4-49AC-BDC6-E34CF22976EF}" type="datetimeFigureOut">
              <a:rPr lang="ms-MY" smtClean="0"/>
              <a:t>10/12/2021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9D4F-E6A1-4A57-9792-1D7F728BE30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2695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5" r="21525"/>
          <a:stretch>
            <a:fillRect/>
          </a:stretch>
        </p:blipFill>
        <p:spPr/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8175416-F044-4376-B9D8-7A713051EADD}"/>
              </a:ext>
            </a:extLst>
          </p:cNvPr>
          <p:cNvSpPr/>
          <p:nvPr/>
        </p:nvSpPr>
        <p:spPr>
          <a:xfrm flipV="1">
            <a:off x="4313752" y="1028789"/>
            <a:ext cx="7878247" cy="2876550"/>
          </a:xfrm>
          <a:custGeom>
            <a:avLst/>
            <a:gdLst>
              <a:gd name="connsiteX0" fmla="*/ 1930390 w 7878247"/>
              <a:gd name="connsiteY0" fmla="*/ 0 h 2876550"/>
              <a:gd name="connsiteX1" fmla="*/ 7878247 w 7878247"/>
              <a:gd name="connsiteY1" fmla="*/ 0 h 2876550"/>
              <a:gd name="connsiteX2" fmla="*/ 7878247 w 7878247"/>
              <a:gd name="connsiteY2" fmla="*/ 2876550 h 2876550"/>
              <a:gd name="connsiteX3" fmla="*/ 946160 w 7878247"/>
              <a:gd name="connsiteY3" fmla="*/ 2876550 h 2876550"/>
              <a:gd name="connsiteX4" fmla="*/ 0 w 7878247"/>
              <a:gd name="connsiteY4" fmla="*/ 193039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8247" h="2876550">
                <a:moveTo>
                  <a:pt x="1930390" y="0"/>
                </a:moveTo>
                <a:lnTo>
                  <a:pt x="7878247" y="0"/>
                </a:lnTo>
                <a:lnTo>
                  <a:pt x="7878247" y="2876550"/>
                </a:lnTo>
                <a:lnTo>
                  <a:pt x="946160" y="2876550"/>
                </a:lnTo>
                <a:lnTo>
                  <a:pt x="0" y="193039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5D1A4E6-1017-4222-9F71-E8F249B61282}"/>
              </a:ext>
            </a:extLst>
          </p:cNvPr>
          <p:cNvSpPr/>
          <p:nvPr/>
        </p:nvSpPr>
        <p:spPr>
          <a:xfrm flipH="1" flipV="1">
            <a:off x="-8918" y="3890364"/>
            <a:ext cx="3182781" cy="3003009"/>
          </a:xfrm>
          <a:custGeom>
            <a:avLst/>
            <a:gdLst>
              <a:gd name="connsiteX0" fmla="*/ 2112738 w 2112738"/>
              <a:gd name="connsiteY0" fmla="*/ 2876550 h 2876550"/>
              <a:gd name="connsiteX1" fmla="*/ 946160 w 2112738"/>
              <a:gd name="connsiteY1" fmla="*/ 2876550 h 2876550"/>
              <a:gd name="connsiteX2" fmla="*/ 0 w 2112738"/>
              <a:gd name="connsiteY2" fmla="*/ 1930390 h 2876550"/>
              <a:gd name="connsiteX3" fmla="*/ 1930390 w 2112738"/>
              <a:gd name="connsiteY3" fmla="*/ 0 h 2876550"/>
              <a:gd name="connsiteX4" fmla="*/ 2112738 w 2112738"/>
              <a:gd name="connsiteY4" fmla="*/ 0 h 2876550"/>
              <a:gd name="connsiteX0" fmla="*/ 3192508 w 3192508"/>
              <a:gd name="connsiteY0" fmla="*/ 2886277 h 2886277"/>
              <a:gd name="connsiteX1" fmla="*/ 946160 w 3192508"/>
              <a:gd name="connsiteY1" fmla="*/ 2876550 h 2886277"/>
              <a:gd name="connsiteX2" fmla="*/ 0 w 3192508"/>
              <a:gd name="connsiteY2" fmla="*/ 1930390 h 2886277"/>
              <a:gd name="connsiteX3" fmla="*/ 1930390 w 3192508"/>
              <a:gd name="connsiteY3" fmla="*/ 0 h 2886277"/>
              <a:gd name="connsiteX4" fmla="*/ 2112738 w 3192508"/>
              <a:gd name="connsiteY4" fmla="*/ 0 h 2886277"/>
              <a:gd name="connsiteX5" fmla="*/ 3192508 w 3192508"/>
              <a:gd name="connsiteY5" fmla="*/ 2886277 h 2886277"/>
              <a:gd name="connsiteX0" fmla="*/ 3192508 w 3211963"/>
              <a:gd name="connsiteY0" fmla="*/ 2886277 h 2886277"/>
              <a:gd name="connsiteX1" fmla="*/ 946160 w 3211963"/>
              <a:gd name="connsiteY1" fmla="*/ 2876550 h 2886277"/>
              <a:gd name="connsiteX2" fmla="*/ 0 w 3211963"/>
              <a:gd name="connsiteY2" fmla="*/ 1930390 h 2886277"/>
              <a:gd name="connsiteX3" fmla="*/ 1930390 w 3211963"/>
              <a:gd name="connsiteY3" fmla="*/ 0 h 2886277"/>
              <a:gd name="connsiteX4" fmla="*/ 3211963 w 3211963"/>
              <a:gd name="connsiteY4" fmla="*/ 0 h 2886277"/>
              <a:gd name="connsiteX5" fmla="*/ 3192508 w 3211963"/>
              <a:gd name="connsiteY5" fmla="*/ 2886277 h 2886277"/>
              <a:gd name="connsiteX0" fmla="*/ 3211964 w 3211964"/>
              <a:gd name="connsiteY0" fmla="*/ 2886277 h 2886277"/>
              <a:gd name="connsiteX1" fmla="*/ 946160 w 3211964"/>
              <a:gd name="connsiteY1" fmla="*/ 2876550 h 2886277"/>
              <a:gd name="connsiteX2" fmla="*/ 0 w 3211964"/>
              <a:gd name="connsiteY2" fmla="*/ 1930390 h 2886277"/>
              <a:gd name="connsiteX3" fmla="*/ 1930390 w 3211964"/>
              <a:gd name="connsiteY3" fmla="*/ 0 h 2886277"/>
              <a:gd name="connsiteX4" fmla="*/ 3211963 w 3211964"/>
              <a:gd name="connsiteY4" fmla="*/ 0 h 2886277"/>
              <a:gd name="connsiteX5" fmla="*/ 3211964 w 3211964"/>
              <a:gd name="connsiteY5" fmla="*/ 2886277 h 2886277"/>
              <a:gd name="connsiteX0" fmla="*/ 3211964 w 3211964"/>
              <a:gd name="connsiteY0" fmla="*/ 2993282 h 2993282"/>
              <a:gd name="connsiteX1" fmla="*/ 946160 w 3211964"/>
              <a:gd name="connsiteY1" fmla="*/ 2983555 h 2993282"/>
              <a:gd name="connsiteX2" fmla="*/ 0 w 3211964"/>
              <a:gd name="connsiteY2" fmla="*/ 2037395 h 2993282"/>
              <a:gd name="connsiteX3" fmla="*/ 2027667 w 3211964"/>
              <a:gd name="connsiteY3" fmla="*/ 0 h 2993282"/>
              <a:gd name="connsiteX4" fmla="*/ 3211963 w 3211964"/>
              <a:gd name="connsiteY4" fmla="*/ 107005 h 2993282"/>
              <a:gd name="connsiteX5" fmla="*/ 3211964 w 3211964"/>
              <a:gd name="connsiteY5" fmla="*/ 2993282 h 2993282"/>
              <a:gd name="connsiteX0" fmla="*/ 3211964 w 3211964"/>
              <a:gd name="connsiteY0" fmla="*/ 3012736 h 3012736"/>
              <a:gd name="connsiteX1" fmla="*/ 946160 w 3211964"/>
              <a:gd name="connsiteY1" fmla="*/ 3003009 h 3012736"/>
              <a:gd name="connsiteX2" fmla="*/ 0 w 3211964"/>
              <a:gd name="connsiteY2" fmla="*/ 2056849 h 3012736"/>
              <a:gd name="connsiteX3" fmla="*/ 2027667 w 3211964"/>
              <a:gd name="connsiteY3" fmla="*/ 19454 h 3012736"/>
              <a:gd name="connsiteX4" fmla="*/ 3163325 w 3211964"/>
              <a:gd name="connsiteY4" fmla="*/ 0 h 3012736"/>
              <a:gd name="connsiteX5" fmla="*/ 3211964 w 3211964"/>
              <a:gd name="connsiteY5" fmla="*/ 3012736 h 3012736"/>
              <a:gd name="connsiteX0" fmla="*/ 3182781 w 3182781"/>
              <a:gd name="connsiteY0" fmla="*/ 2983553 h 3003009"/>
              <a:gd name="connsiteX1" fmla="*/ 946160 w 3182781"/>
              <a:gd name="connsiteY1" fmla="*/ 3003009 h 3003009"/>
              <a:gd name="connsiteX2" fmla="*/ 0 w 3182781"/>
              <a:gd name="connsiteY2" fmla="*/ 2056849 h 3003009"/>
              <a:gd name="connsiteX3" fmla="*/ 2027667 w 3182781"/>
              <a:gd name="connsiteY3" fmla="*/ 19454 h 3003009"/>
              <a:gd name="connsiteX4" fmla="*/ 3163325 w 3182781"/>
              <a:gd name="connsiteY4" fmla="*/ 0 h 3003009"/>
              <a:gd name="connsiteX5" fmla="*/ 3182781 w 3182781"/>
              <a:gd name="connsiteY5" fmla="*/ 2983553 h 3003009"/>
              <a:gd name="connsiteX0" fmla="*/ 3182781 w 3182781"/>
              <a:gd name="connsiteY0" fmla="*/ 2983553 h 3003009"/>
              <a:gd name="connsiteX1" fmla="*/ 946160 w 3182781"/>
              <a:gd name="connsiteY1" fmla="*/ 3003009 h 3003009"/>
              <a:gd name="connsiteX2" fmla="*/ 0 w 3182781"/>
              <a:gd name="connsiteY2" fmla="*/ 2056849 h 3003009"/>
              <a:gd name="connsiteX3" fmla="*/ 2027667 w 3182781"/>
              <a:gd name="connsiteY3" fmla="*/ 19454 h 3003009"/>
              <a:gd name="connsiteX4" fmla="*/ 3182780 w 3182781"/>
              <a:gd name="connsiteY4" fmla="*/ 0 h 3003009"/>
              <a:gd name="connsiteX5" fmla="*/ 3182781 w 3182781"/>
              <a:gd name="connsiteY5" fmla="*/ 2983553 h 30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781" h="3003009">
                <a:moveTo>
                  <a:pt x="3182781" y="2983553"/>
                </a:moveTo>
                <a:lnTo>
                  <a:pt x="946160" y="3003009"/>
                </a:lnTo>
                <a:lnTo>
                  <a:pt x="0" y="2056849"/>
                </a:lnTo>
                <a:lnTo>
                  <a:pt x="2027667" y="19454"/>
                </a:lnTo>
                <a:lnTo>
                  <a:pt x="3182780" y="0"/>
                </a:lnTo>
                <a:cubicBezTo>
                  <a:pt x="3182780" y="958850"/>
                  <a:pt x="3182781" y="2024703"/>
                  <a:pt x="3182781" y="2983553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F98F05-E379-4A64-9AA9-3DE14375FED8}"/>
              </a:ext>
            </a:extLst>
          </p:cNvPr>
          <p:cNvSpPr/>
          <p:nvPr/>
        </p:nvSpPr>
        <p:spPr>
          <a:xfrm rot="18900000">
            <a:off x="2646066" y="1408139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E70C6-C42E-49D0-BF02-9AA1502057AA}"/>
              </a:ext>
            </a:extLst>
          </p:cNvPr>
          <p:cNvSpPr/>
          <p:nvPr/>
        </p:nvSpPr>
        <p:spPr>
          <a:xfrm rot="18900000">
            <a:off x="737092" y="1364512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E41451-269E-47E9-AF9C-AD22E2311C11}"/>
              </a:ext>
            </a:extLst>
          </p:cNvPr>
          <p:cNvSpPr/>
          <p:nvPr/>
        </p:nvSpPr>
        <p:spPr>
          <a:xfrm rot="18900000">
            <a:off x="2671724" y="5204639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18" y="18211"/>
            <a:ext cx="12200918" cy="8953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595188" y="1570728"/>
            <a:ext cx="6273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MAJLIS DEKAN PENGAJIAN SISWAZAH (MDPS)</a:t>
            </a:r>
          </a:p>
          <a:p>
            <a:pPr algn="ctr"/>
            <a:r>
              <a:rPr lang="ms-MY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KALI KE-64 </a:t>
            </a:r>
            <a:endParaRPr lang="ms-MY" sz="20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01389" y="4853259"/>
            <a:ext cx="4305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600" b="1" dirty="0" smtClean="0">
                <a:latin typeface="Bahnschrift Light" panose="020B0502040204020203" pitchFamily="34" charset="0"/>
              </a:rPr>
              <a:t>PROFESOR DR. YATIMAH ALIAS</a:t>
            </a:r>
          </a:p>
          <a:p>
            <a:pPr algn="ctr"/>
            <a:r>
              <a:rPr lang="ms-MY" sz="1600" b="1" dirty="0" smtClean="0">
                <a:latin typeface="Bahnschrift Light" panose="020B0502040204020203" pitchFamily="34" charset="0"/>
              </a:rPr>
              <a:t>Pengarah</a:t>
            </a:r>
          </a:p>
          <a:p>
            <a:pPr algn="ctr"/>
            <a:r>
              <a:rPr lang="ms-MY" sz="1600" b="1" dirty="0" smtClean="0">
                <a:latin typeface="Bahnschrift Light" panose="020B0502040204020203" pitchFamily="34" charset="0"/>
              </a:rPr>
              <a:t>Pusat Perancangan Strategik Akademik</a:t>
            </a:r>
          </a:p>
          <a:p>
            <a:pPr algn="ctr"/>
            <a:r>
              <a:rPr lang="ms-MY" sz="1600" b="1" dirty="0" smtClean="0">
                <a:latin typeface="Bahnschrift Light" panose="020B0502040204020203" pitchFamily="34" charset="0"/>
              </a:rPr>
              <a:t>Universiti Malaya</a:t>
            </a:r>
            <a:endParaRPr lang="ms-MY" sz="1600" b="1" dirty="0">
              <a:latin typeface="Bahnschrift Light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18252" y="2613549"/>
            <a:ext cx="7427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AMALAN BAIK &amp; ISU </a:t>
            </a:r>
          </a:p>
          <a:p>
            <a:pPr algn="ctr"/>
            <a:r>
              <a:rPr lang="ms-MY" sz="2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NATIONAL EDUCATION CODE</a:t>
            </a:r>
            <a:endParaRPr lang="ms-MY" sz="24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A6E204-F6E7-4EA0-858B-2F45D9599695}"/>
              </a:ext>
            </a:extLst>
          </p:cNvPr>
          <p:cNvGrpSpPr/>
          <p:nvPr/>
        </p:nvGrpSpPr>
        <p:grpSpPr>
          <a:xfrm>
            <a:off x="2865531" y="1569626"/>
            <a:ext cx="3096022" cy="641218"/>
            <a:chOff x="1043609" y="1900030"/>
            <a:chExt cx="4731026" cy="1162878"/>
          </a:xfrm>
        </p:grpSpPr>
        <p:sp>
          <p:nvSpPr>
            <p:cNvPr id="5" name="Freeform: Shape 607">
              <a:extLst>
                <a:ext uri="{FF2B5EF4-FFF2-40B4-BE49-F238E27FC236}">
                  <a16:creationId xmlns:a16="http://schemas.microsoft.com/office/drawing/2014/main" id="{07B9B105-C51B-46FA-A658-D6FEA21C8C7D}"/>
                </a:ext>
              </a:extLst>
            </p:cNvPr>
            <p:cNvSpPr/>
            <p:nvPr/>
          </p:nvSpPr>
          <p:spPr>
            <a:xfrm>
              <a:off x="1043609" y="1900030"/>
              <a:ext cx="1442184" cy="1162878"/>
            </a:xfrm>
            <a:custGeom>
              <a:avLst/>
              <a:gdLst>
                <a:gd name="connsiteX0" fmla="*/ 581439 w 1442184"/>
                <a:gd name="connsiteY0" fmla="*/ 0 h 1162878"/>
                <a:gd name="connsiteX1" fmla="*/ 970479 w 1442184"/>
                <a:gd name="connsiteY1" fmla="*/ 0 h 1162878"/>
                <a:gd name="connsiteX2" fmla="*/ 1442184 w 1442184"/>
                <a:gd name="connsiteY2" fmla="*/ 1162878 h 1162878"/>
                <a:gd name="connsiteX3" fmla="*/ 581439 w 1442184"/>
                <a:gd name="connsiteY3" fmla="*/ 1162878 h 1162878"/>
                <a:gd name="connsiteX4" fmla="*/ 0 w 1442184"/>
                <a:gd name="connsiteY4" fmla="*/ 581439 h 1162878"/>
                <a:gd name="connsiteX5" fmla="*/ 581439 w 1442184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184" h="1162878">
                  <a:moveTo>
                    <a:pt x="581439" y="0"/>
                  </a:moveTo>
                  <a:lnTo>
                    <a:pt x="970479" y="0"/>
                  </a:lnTo>
                  <a:lnTo>
                    <a:pt x="1442184" y="1162878"/>
                  </a:lnTo>
                  <a:lnTo>
                    <a:pt x="581439" y="1162878"/>
                  </a:lnTo>
                  <a:cubicBezTo>
                    <a:pt x="260319" y="1162878"/>
                    <a:pt x="0" y="902559"/>
                    <a:pt x="0" y="581439"/>
                  </a:cubicBezTo>
                  <a:cubicBezTo>
                    <a:pt x="0" y="260319"/>
                    <a:pt x="260319" y="0"/>
                    <a:pt x="581439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EE27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Bahnschrift Light" panose="020B0502040204020203" pitchFamily="34" charset="0"/>
              </a:endParaRPr>
            </a:p>
          </p:txBody>
        </p:sp>
        <p:sp>
          <p:nvSpPr>
            <p:cNvPr id="6" name="Freeform: Shape 608">
              <a:extLst>
                <a:ext uri="{FF2B5EF4-FFF2-40B4-BE49-F238E27FC236}">
                  <a16:creationId xmlns:a16="http://schemas.microsoft.com/office/drawing/2014/main" id="{9C516E1A-9E06-469E-8E92-8A4FDAC249AE}"/>
                </a:ext>
              </a:extLst>
            </p:cNvPr>
            <p:cNvSpPr/>
            <p:nvPr/>
          </p:nvSpPr>
          <p:spPr>
            <a:xfrm>
              <a:off x="2146149" y="1900030"/>
              <a:ext cx="3628486" cy="1162878"/>
            </a:xfrm>
            <a:custGeom>
              <a:avLst/>
              <a:gdLst>
                <a:gd name="connsiteX0" fmla="*/ 0 w 3628486"/>
                <a:gd name="connsiteY0" fmla="*/ 0 h 1162878"/>
                <a:gd name="connsiteX1" fmla="*/ 3047047 w 3628486"/>
                <a:gd name="connsiteY1" fmla="*/ 0 h 1162878"/>
                <a:gd name="connsiteX2" fmla="*/ 3628486 w 3628486"/>
                <a:gd name="connsiteY2" fmla="*/ 581439 h 1162878"/>
                <a:gd name="connsiteX3" fmla="*/ 3047047 w 3628486"/>
                <a:gd name="connsiteY3" fmla="*/ 1162878 h 1162878"/>
                <a:gd name="connsiteX4" fmla="*/ 471705 w 3628486"/>
                <a:gd name="connsiteY4" fmla="*/ 1162878 h 1162878"/>
                <a:gd name="connsiteX5" fmla="*/ 0 w 3628486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486" h="1162878">
                  <a:moveTo>
                    <a:pt x="0" y="0"/>
                  </a:moveTo>
                  <a:lnTo>
                    <a:pt x="3047047" y="0"/>
                  </a:lnTo>
                  <a:cubicBezTo>
                    <a:pt x="3368167" y="0"/>
                    <a:pt x="3628486" y="260319"/>
                    <a:pt x="3628486" y="581439"/>
                  </a:cubicBezTo>
                  <a:cubicBezTo>
                    <a:pt x="3628486" y="902559"/>
                    <a:pt x="3368167" y="1162878"/>
                    <a:pt x="3047047" y="1162878"/>
                  </a:cubicBezTo>
                  <a:lnTo>
                    <a:pt x="471705" y="116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75F"/>
            </a:solidFill>
            <a:ln w="25400">
              <a:solidFill>
                <a:srgbClr val="EE27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Bahnschrift Light" panose="020B05020402040202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7DBABC3-CA3F-4493-B533-E156BE96A3EE}"/>
              </a:ext>
            </a:extLst>
          </p:cNvPr>
          <p:cNvSpPr txBox="1"/>
          <p:nvPr/>
        </p:nvSpPr>
        <p:spPr>
          <a:xfrm>
            <a:off x="201254" y="2443601"/>
            <a:ext cx="2348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ko-KR" sz="3600" b="1" dirty="0" smtClean="0">
                <a:solidFill>
                  <a:srgbClr val="EE275F"/>
                </a:solidFill>
                <a:latin typeface="Bahnschrift Light" panose="020B0502040204020203" pitchFamily="34" charset="0"/>
              </a:rPr>
              <a:t>NEC 2010</a:t>
            </a:r>
          </a:p>
          <a:p>
            <a:pPr algn="ctr"/>
            <a:r>
              <a:rPr lang="en-MY" altLang="ko-KR" b="1" dirty="0">
                <a:solidFill>
                  <a:srgbClr val="EE275F"/>
                </a:solidFill>
                <a:latin typeface="Bahnschrift Light" panose="020B0502040204020203" pitchFamily="34" charset="0"/>
              </a:rPr>
              <a:t>(</a:t>
            </a:r>
            <a:r>
              <a:rPr lang="en-MY" altLang="ko-KR" b="1" dirty="0" smtClean="0">
                <a:solidFill>
                  <a:srgbClr val="EE275F"/>
                </a:solidFill>
                <a:latin typeface="Bahnschrift Light" panose="020B0502040204020203" pitchFamily="34" charset="0"/>
              </a:rPr>
              <a:t>SEDIA ADA)</a:t>
            </a:r>
            <a:endParaRPr lang="en-US" altLang="ko-KR" b="1" dirty="0">
              <a:solidFill>
                <a:srgbClr val="EE275F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6926" y="1586289"/>
            <a:ext cx="2152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6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KERJA KURSUS &amp; MOD CAMPURAN</a:t>
            </a:r>
            <a:endParaRPr lang="ms-MY" sz="16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47937" y="2354247"/>
            <a:ext cx="4025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6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Kerja Kursus – mengikut kod NEC yang diluluskan bagi program tersebut</a:t>
            </a:r>
            <a:endParaRPr lang="ms-MY" sz="1600" dirty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29465" y="2974525"/>
            <a:ext cx="4025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6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Mod Campuran – mengikut kod NEC yang diluluskan bagi program tersebut</a:t>
            </a:r>
            <a:endParaRPr lang="ms-MY" sz="1600" dirty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E404AC3F-19DD-4577-821A-E683524C479E}"/>
              </a:ext>
            </a:extLst>
          </p:cNvPr>
          <p:cNvSpPr>
            <a:spLocks noChangeAspect="1"/>
          </p:cNvSpPr>
          <p:nvPr/>
        </p:nvSpPr>
        <p:spPr>
          <a:xfrm>
            <a:off x="2901575" y="2380683"/>
            <a:ext cx="405406" cy="4087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EE2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Bahnschrift Light" panose="020B0502040204020203" pitchFamily="34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6E9A932-0682-408A-9728-68487C968000}"/>
              </a:ext>
            </a:extLst>
          </p:cNvPr>
          <p:cNvSpPr/>
          <p:nvPr/>
        </p:nvSpPr>
        <p:spPr>
          <a:xfrm flipH="1">
            <a:off x="393050" y="4458251"/>
            <a:ext cx="361941" cy="36077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EE2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8638" y="5267081"/>
            <a:ext cx="4255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s-MY" sz="1600" dirty="0" smtClean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ms-MY" sz="16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Penyenaraian semua NEC Narrow field (2 digit dengan penambahan “0” dibelakang)  di bawah program secara penyelidikan dalam MQR dan Sistem permohonan pelajar</a:t>
            </a:r>
            <a:endParaRPr lang="ms-MY" sz="1600" dirty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  <a:p>
            <a:endParaRPr lang="ms-MY" sz="1600" dirty="0" smtClean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E6E9A932-0682-408A-9728-68487C968000}"/>
              </a:ext>
            </a:extLst>
          </p:cNvPr>
          <p:cNvSpPr/>
          <p:nvPr/>
        </p:nvSpPr>
        <p:spPr>
          <a:xfrm flipH="1">
            <a:off x="376697" y="5542810"/>
            <a:ext cx="361941" cy="36077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EE2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E404AC3F-19DD-4577-821A-E683524C479E}"/>
              </a:ext>
            </a:extLst>
          </p:cNvPr>
          <p:cNvSpPr>
            <a:spLocks noChangeAspect="1"/>
          </p:cNvSpPr>
          <p:nvPr/>
        </p:nvSpPr>
        <p:spPr>
          <a:xfrm>
            <a:off x="2896857" y="2958139"/>
            <a:ext cx="405406" cy="4087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EE2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Bahnschrift Light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2008AF-E74D-4EE3-AD44-A2DE0FF266E9}"/>
              </a:ext>
            </a:extLst>
          </p:cNvPr>
          <p:cNvSpPr txBox="1"/>
          <p:nvPr/>
        </p:nvSpPr>
        <p:spPr>
          <a:xfrm>
            <a:off x="138508" y="946244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EE275F">
                    <a:alpha val="40000"/>
                  </a:srgbClr>
                </a:solidFill>
                <a:latin typeface="Bahnschrift Light" panose="020B0502040204020203" pitchFamily="34" charset="0"/>
                <a:cs typeface="Arial" pitchFamily="34" charset="0"/>
              </a:rPr>
              <a:t>01</a:t>
            </a:r>
            <a:endParaRPr lang="ko-KR" altLang="en-US" sz="12000" b="1" dirty="0">
              <a:solidFill>
                <a:srgbClr val="EE275F">
                  <a:alpha val="40000"/>
                </a:srgbClr>
              </a:solidFill>
              <a:latin typeface="Bahnschrift Light" panose="020B0502040204020203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A6E204-F6E7-4EA0-858B-2F45D9599695}"/>
              </a:ext>
            </a:extLst>
          </p:cNvPr>
          <p:cNvGrpSpPr/>
          <p:nvPr/>
        </p:nvGrpSpPr>
        <p:grpSpPr>
          <a:xfrm>
            <a:off x="391912" y="3652026"/>
            <a:ext cx="3096022" cy="641218"/>
            <a:chOff x="1043609" y="1900030"/>
            <a:chExt cx="4731026" cy="1162878"/>
          </a:xfrm>
        </p:grpSpPr>
        <p:sp>
          <p:nvSpPr>
            <p:cNvPr id="30" name="Freeform: Shape 607">
              <a:extLst>
                <a:ext uri="{FF2B5EF4-FFF2-40B4-BE49-F238E27FC236}">
                  <a16:creationId xmlns:a16="http://schemas.microsoft.com/office/drawing/2014/main" id="{07B9B105-C51B-46FA-A658-D6FEA21C8C7D}"/>
                </a:ext>
              </a:extLst>
            </p:cNvPr>
            <p:cNvSpPr/>
            <p:nvPr/>
          </p:nvSpPr>
          <p:spPr>
            <a:xfrm>
              <a:off x="1043609" y="1900030"/>
              <a:ext cx="1442184" cy="1162878"/>
            </a:xfrm>
            <a:custGeom>
              <a:avLst/>
              <a:gdLst>
                <a:gd name="connsiteX0" fmla="*/ 581439 w 1442184"/>
                <a:gd name="connsiteY0" fmla="*/ 0 h 1162878"/>
                <a:gd name="connsiteX1" fmla="*/ 970479 w 1442184"/>
                <a:gd name="connsiteY1" fmla="*/ 0 h 1162878"/>
                <a:gd name="connsiteX2" fmla="*/ 1442184 w 1442184"/>
                <a:gd name="connsiteY2" fmla="*/ 1162878 h 1162878"/>
                <a:gd name="connsiteX3" fmla="*/ 581439 w 1442184"/>
                <a:gd name="connsiteY3" fmla="*/ 1162878 h 1162878"/>
                <a:gd name="connsiteX4" fmla="*/ 0 w 1442184"/>
                <a:gd name="connsiteY4" fmla="*/ 581439 h 1162878"/>
                <a:gd name="connsiteX5" fmla="*/ 581439 w 1442184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184" h="1162878">
                  <a:moveTo>
                    <a:pt x="581439" y="0"/>
                  </a:moveTo>
                  <a:lnTo>
                    <a:pt x="970479" y="0"/>
                  </a:lnTo>
                  <a:lnTo>
                    <a:pt x="1442184" y="1162878"/>
                  </a:lnTo>
                  <a:lnTo>
                    <a:pt x="581439" y="1162878"/>
                  </a:lnTo>
                  <a:cubicBezTo>
                    <a:pt x="260319" y="1162878"/>
                    <a:pt x="0" y="902559"/>
                    <a:pt x="0" y="581439"/>
                  </a:cubicBezTo>
                  <a:cubicBezTo>
                    <a:pt x="0" y="260319"/>
                    <a:pt x="260319" y="0"/>
                    <a:pt x="581439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EE27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Bahnschrift Light" panose="020B0502040204020203" pitchFamily="34" charset="0"/>
              </a:endParaRPr>
            </a:p>
          </p:txBody>
        </p:sp>
        <p:sp>
          <p:nvSpPr>
            <p:cNvPr id="31" name="Freeform: Shape 608">
              <a:extLst>
                <a:ext uri="{FF2B5EF4-FFF2-40B4-BE49-F238E27FC236}">
                  <a16:creationId xmlns:a16="http://schemas.microsoft.com/office/drawing/2014/main" id="{9C516E1A-9E06-469E-8E92-8A4FDAC249AE}"/>
                </a:ext>
              </a:extLst>
            </p:cNvPr>
            <p:cNvSpPr/>
            <p:nvPr/>
          </p:nvSpPr>
          <p:spPr>
            <a:xfrm>
              <a:off x="2146149" y="1900030"/>
              <a:ext cx="3628486" cy="1162878"/>
            </a:xfrm>
            <a:custGeom>
              <a:avLst/>
              <a:gdLst>
                <a:gd name="connsiteX0" fmla="*/ 0 w 3628486"/>
                <a:gd name="connsiteY0" fmla="*/ 0 h 1162878"/>
                <a:gd name="connsiteX1" fmla="*/ 3047047 w 3628486"/>
                <a:gd name="connsiteY1" fmla="*/ 0 h 1162878"/>
                <a:gd name="connsiteX2" fmla="*/ 3628486 w 3628486"/>
                <a:gd name="connsiteY2" fmla="*/ 581439 h 1162878"/>
                <a:gd name="connsiteX3" fmla="*/ 3047047 w 3628486"/>
                <a:gd name="connsiteY3" fmla="*/ 1162878 h 1162878"/>
                <a:gd name="connsiteX4" fmla="*/ 471705 w 3628486"/>
                <a:gd name="connsiteY4" fmla="*/ 1162878 h 1162878"/>
                <a:gd name="connsiteX5" fmla="*/ 0 w 3628486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486" h="1162878">
                  <a:moveTo>
                    <a:pt x="0" y="0"/>
                  </a:moveTo>
                  <a:lnTo>
                    <a:pt x="3047047" y="0"/>
                  </a:lnTo>
                  <a:cubicBezTo>
                    <a:pt x="3368167" y="0"/>
                    <a:pt x="3628486" y="260319"/>
                    <a:pt x="3628486" y="581439"/>
                  </a:cubicBezTo>
                  <a:cubicBezTo>
                    <a:pt x="3628486" y="902559"/>
                    <a:pt x="3368167" y="1162878"/>
                    <a:pt x="3047047" y="1162878"/>
                  </a:cubicBezTo>
                  <a:lnTo>
                    <a:pt x="471705" y="116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75F"/>
            </a:solidFill>
            <a:ln w="25400">
              <a:solidFill>
                <a:srgbClr val="EE27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Bahnschrift Light" panose="020B0502040204020203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517678" y="3783715"/>
            <a:ext cx="2152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6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PENYELIDIKAN</a:t>
            </a:r>
            <a:endParaRPr lang="ms-MY" sz="16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8773" y="4426315"/>
            <a:ext cx="42558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6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Paparan bidang pada transkrip dan sistem permohonan pelajar selaras dengan NEC 2010 untuk memudahkan urusan tajaan</a:t>
            </a:r>
          </a:p>
          <a:p>
            <a:r>
              <a:rPr lang="ms-MY" sz="16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Cth: NEC 2 digit (NEC 3 Digit)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520154" y="2680483"/>
            <a:ext cx="3537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6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Penetapan NEC Secara pool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D88F64-11DA-4928-A228-72D388CB1C20}"/>
              </a:ext>
            </a:extLst>
          </p:cNvPr>
          <p:cNvSpPr txBox="1"/>
          <p:nvPr/>
        </p:nvSpPr>
        <p:spPr>
          <a:xfrm>
            <a:off x="8369501" y="202100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339B6E">
                    <a:alpha val="40000"/>
                  </a:srgbClr>
                </a:solidFill>
                <a:cs typeface="Arial" pitchFamily="34" charset="0"/>
              </a:rPr>
              <a:t>02</a:t>
            </a:r>
            <a:endParaRPr lang="ko-KR" altLang="en-US" sz="12000" b="1" dirty="0">
              <a:solidFill>
                <a:srgbClr val="339B6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BABC3-CA3F-4493-B533-E156BE96A3EE}"/>
              </a:ext>
            </a:extLst>
          </p:cNvPr>
          <p:cNvSpPr txBox="1"/>
          <p:nvPr/>
        </p:nvSpPr>
        <p:spPr>
          <a:xfrm>
            <a:off x="8439549" y="1625439"/>
            <a:ext cx="2341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ko-KR" sz="3600" b="1" dirty="0" smtClean="0">
                <a:solidFill>
                  <a:srgbClr val="339B6E"/>
                </a:solidFill>
                <a:latin typeface="Bahnschrift Light" panose="020B0502040204020203" pitchFamily="34" charset="0"/>
              </a:rPr>
              <a:t>NEC 2020</a:t>
            </a:r>
          </a:p>
          <a:p>
            <a:pPr algn="ctr"/>
            <a:r>
              <a:rPr lang="en-MY" altLang="ko-KR" b="1" dirty="0" smtClean="0">
                <a:solidFill>
                  <a:srgbClr val="339B6E"/>
                </a:solidFill>
                <a:latin typeface="Bahnschrift Light" panose="020B0502040204020203" pitchFamily="34" charset="0"/>
              </a:rPr>
              <a:t>(BAHARU)</a:t>
            </a:r>
            <a:endParaRPr lang="en-US" altLang="ko-KR" b="1" dirty="0">
              <a:solidFill>
                <a:srgbClr val="339B6E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08746" y="3208785"/>
            <a:ext cx="3532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6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Paparan Kod MQR pada surat tawaran </a:t>
            </a:r>
            <a:r>
              <a:rPr lang="ms-MY" sz="16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bagi status akreditasi sementara dan akreditasi penuh</a:t>
            </a:r>
            <a:endParaRPr lang="ms-MY" sz="1600" dirty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EB13B185-29B1-4203-AA98-9F3E31D7B303}"/>
              </a:ext>
            </a:extLst>
          </p:cNvPr>
          <p:cNvSpPr/>
          <p:nvPr/>
        </p:nvSpPr>
        <p:spPr>
          <a:xfrm>
            <a:off x="7954066" y="2547093"/>
            <a:ext cx="554680" cy="4786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339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EB13B185-29B1-4203-AA98-9F3E31D7B303}"/>
              </a:ext>
            </a:extLst>
          </p:cNvPr>
          <p:cNvSpPr/>
          <p:nvPr/>
        </p:nvSpPr>
        <p:spPr>
          <a:xfrm>
            <a:off x="7965474" y="3167845"/>
            <a:ext cx="554680" cy="4786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339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ectangle 39"/>
          <p:cNvSpPr/>
          <p:nvPr/>
        </p:nvSpPr>
        <p:spPr>
          <a:xfrm>
            <a:off x="3267312" y="697130"/>
            <a:ext cx="483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000" b="1" dirty="0" smtClean="0">
                <a:latin typeface="Bahnschrift Light" panose="020B0502040204020203" pitchFamily="34" charset="0"/>
              </a:rPr>
              <a:t>AMALAN BAIK</a:t>
            </a:r>
          </a:p>
          <a:p>
            <a:pPr algn="ctr"/>
            <a:r>
              <a:rPr lang="ms-MY" sz="2000" b="1" dirty="0" smtClean="0">
                <a:latin typeface="Bahnschrift Light" panose="020B0502040204020203" pitchFamily="34" charset="0"/>
              </a:rPr>
              <a:t>NATIONAL EDUCATION CODE </a:t>
            </a:r>
            <a:endParaRPr lang="ms-MY" sz="2000" b="1" dirty="0">
              <a:latin typeface="Bahnschrift Light" panose="020B0502040204020203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181" y="3795335"/>
            <a:ext cx="3571981" cy="304140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441974" y="3467741"/>
            <a:ext cx="2553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600" b="1" dirty="0" smtClean="0">
                <a:latin typeface="Bahnschrift Light" panose="020B0502040204020203" pitchFamily="34" charset="0"/>
              </a:rPr>
              <a:t>PhD (Paparan MQR)</a:t>
            </a:r>
            <a:endParaRPr lang="ms-MY" sz="16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766561" y="6224775"/>
            <a:ext cx="2844800" cy="365125"/>
          </a:xfrm>
        </p:spPr>
        <p:txBody>
          <a:bodyPr/>
          <a:lstStyle/>
          <a:p>
            <a:fld id="{FFDE5094-AB80-4D5E-A439-9E1CF8354BD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97E7A0-05B1-41D9-AB62-436C95B6F478}"/>
              </a:ext>
            </a:extLst>
          </p:cNvPr>
          <p:cNvGrpSpPr/>
          <p:nvPr/>
        </p:nvGrpSpPr>
        <p:grpSpPr>
          <a:xfrm>
            <a:off x="346175" y="1890083"/>
            <a:ext cx="2088232" cy="2088232"/>
            <a:chOff x="899591" y="1902000"/>
            <a:chExt cx="1250671" cy="12506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A73A0C1-1A39-43BD-834E-E9557D704DD7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536B52-CCE7-47D3-8A00-14CF1813D219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8" name="Elbow Connector 31">
            <a:extLst>
              <a:ext uri="{FF2B5EF4-FFF2-40B4-BE49-F238E27FC236}">
                <a16:creationId xmlns:a16="http://schemas.microsoft.com/office/drawing/2014/main" id="{E4541E86-5FB5-44C6-8382-15B1D85548F7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839656" y="1530939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rgbClr val="EE275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173ED7A-1E7B-4442-B7E1-2374CC4A7158}"/>
              </a:ext>
            </a:extLst>
          </p:cNvPr>
          <p:cNvGrpSpPr/>
          <p:nvPr/>
        </p:nvGrpSpPr>
        <p:grpSpPr>
          <a:xfrm>
            <a:off x="3378775" y="892437"/>
            <a:ext cx="1277005" cy="1277005"/>
            <a:chOff x="899591" y="1902000"/>
            <a:chExt cx="1250671" cy="125067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513B4E-8833-471E-8DBE-158634B6FE01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rgbClr val="EE275F"/>
            </a:solidFill>
            <a:ln w="6350">
              <a:solidFill>
                <a:srgbClr val="EE27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4BDFE5E-7524-4E20-B32B-0AD62C7915E5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E27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369B54-BEC8-45AA-8587-37CBA57011BE}"/>
              </a:ext>
            </a:extLst>
          </p:cNvPr>
          <p:cNvGrpSpPr/>
          <p:nvPr/>
        </p:nvGrpSpPr>
        <p:grpSpPr>
          <a:xfrm>
            <a:off x="3378775" y="2336099"/>
            <a:ext cx="1277005" cy="1277005"/>
            <a:chOff x="899591" y="1902000"/>
            <a:chExt cx="1250671" cy="125067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427D65-FD13-48BC-B006-A6B417187180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rgbClr val="339B6E"/>
            </a:solidFill>
            <a:ln w="6350">
              <a:solidFill>
                <a:srgbClr val="339B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4817AF-50FE-40C3-923C-4C6C2F287F0B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339B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9F6C7F-2003-435F-B15E-8DACDF90D909}"/>
              </a:ext>
            </a:extLst>
          </p:cNvPr>
          <p:cNvGrpSpPr/>
          <p:nvPr/>
        </p:nvGrpSpPr>
        <p:grpSpPr>
          <a:xfrm>
            <a:off x="3378775" y="3872120"/>
            <a:ext cx="1277005" cy="1277005"/>
            <a:chOff x="899591" y="1902000"/>
            <a:chExt cx="1250671" cy="12506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94CBCD-DE1F-4325-87B8-094C93A27F78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rgbClr val="F99818"/>
            </a:solidFill>
            <a:ln w="6350">
              <a:solidFill>
                <a:srgbClr val="F998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78A8B3-B7F7-42F8-BE00-F0C372E58CF2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998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8" name="Elbow Connector 51">
            <a:extLst>
              <a:ext uri="{FF2B5EF4-FFF2-40B4-BE49-F238E27FC236}">
                <a16:creationId xmlns:a16="http://schemas.microsoft.com/office/drawing/2014/main" id="{803AA07D-C8E9-4C73-8BC1-140C66F2B21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839656" y="3351510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6DB966-E93D-4D1B-8649-E27D7B7A6085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1893937" y="2963895"/>
            <a:ext cx="1484838" cy="10707"/>
          </a:xfrm>
          <a:prstGeom prst="line">
            <a:avLst/>
          </a:prstGeom>
          <a:ln w="22225">
            <a:solidFill>
              <a:srgbClr val="339B6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DE63648-2C41-414F-9BBD-1B263EE79FBD}"/>
              </a:ext>
            </a:extLst>
          </p:cNvPr>
          <p:cNvSpPr txBox="1"/>
          <p:nvPr/>
        </p:nvSpPr>
        <p:spPr>
          <a:xfrm>
            <a:off x="643913" y="2303159"/>
            <a:ext cx="1303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  <a:cs typeface="Calibri" pitchFamily="34" charset="0"/>
              </a:rPr>
              <a:t>ISU</a:t>
            </a:r>
          </a:p>
          <a:p>
            <a:pPr algn="ctr"/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  <a:cs typeface="Calibri" pitchFamily="34" charset="0"/>
              </a:rPr>
              <a:t>NEC 2020</a:t>
            </a:r>
            <a:endParaRPr lang="en-US" altLang="ko-KR" sz="2400" b="1" dirty="0">
              <a:solidFill>
                <a:schemeClr val="bg1">
                  <a:lumMod val="50000"/>
                </a:schemeClr>
              </a:solidFill>
              <a:latin typeface="Bahnschrift Light" panose="020B0502040204020203" pitchFamily="34" charset="0"/>
              <a:cs typeface="Calibri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0BAC39-0350-4D2B-B916-69ECE4595B0C}"/>
              </a:ext>
            </a:extLst>
          </p:cNvPr>
          <p:cNvSpPr/>
          <p:nvPr/>
        </p:nvSpPr>
        <p:spPr>
          <a:xfrm>
            <a:off x="4269745" y="797812"/>
            <a:ext cx="522312" cy="522312"/>
          </a:xfrm>
          <a:prstGeom prst="ellipse">
            <a:avLst/>
          </a:prstGeom>
          <a:solidFill>
            <a:srgbClr val="EE2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17B183-8FFB-4ADE-9FD5-91F30CEC513B}"/>
              </a:ext>
            </a:extLst>
          </p:cNvPr>
          <p:cNvSpPr/>
          <p:nvPr/>
        </p:nvSpPr>
        <p:spPr>
          <a:xfrm>
            <a:off x="4277360" y="2230984"/>
            <a:ext cx="522312" cy="522312"/>
          </a:xfrm>
          <a:prstGeom prst="ellipse">
            <a:avLst/>
          </a:prstGeom>
          <a:solidFill>
            <a:srgbClr val="339B6E"/>
          </a:solidFill>
          <a:ln>
            <a:solidFill>
              <a:srgbClr val="339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DB9561-7BEE-4E90-B1B0-95230B87FA63}"/>
              </a:ext>
            </a:extLst>
          </p:cNvPr>
          <p:cNvSpPr/>
          <p:nvPr/>
        </p:nvSpPr>
        <p:spPr>
          <a:xfrm>
            <a:off x="4277360" y="3752882"/>
            <a:ext cx="522312" cy="522312"/>
          </a:xfrm>
          <a:prstGeom prst="ellipse">
            <a:avLst/>
          </a:prstGeom>
          <a:solidFill>
            <a:srgbClr val="F99818"/>
          </a:solidFill>
          <a:ln>
            <a:solidFill>
              <a:srgbClr val="F99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4763B-7A3F-4FC8-9646-80AF076AE1FD}"/>
              </a:ext>
            </a:extLst>
          </p:cNvPr>
          <p:cNvSpPr/>
          <p:nvPr/>
        </p:nvSpPr>
        <p:spPr>
          <a:xfrm>
            <a:off x="5787502" y="1359176"/>
            <a:ext cx="360040" cy="360040"/>
          </a:xfrm>
          <a:prstGeom prst="rect">
            <a:avLst/>
          </a:prstGeom>
          <a:solidFill>
            <a:srgbClr val="EE2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43CC3F-C8EC-4C7A-BE8F-F0346C8008AF}"/>
              </a:ext>
            </a:extLst>
          </p:cNvPr>
          <p:cNvSpPr/>
          <p:nvPr/>
        </p:nvSpPr>
        <p:spPr>
          <a:xfrm>
            <a:off x="5765014" y="2794581"/>
            <a:ext cx="360040" cy="360040"/>
          </a:xfrm>
          <a:prstGeom prst="rect">
            <a:avLst/>
          </a:prstGeom>
          <a:solidFill>
            <a:srgbClr val="339B6E"/>
          </a:solidFill>
          <a:ln>
            <a:solidFill>
              <a:srgbClr val="339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D54E85-34AB-4DD9-BF82-616DC0F6CDE3}"/>
              </a:ext>
            </a:extLst>
          </p:cNvPr>
          <p:cNvSpPr/>
          <p:nvPr/>
        </p:nvSpPr>
        <p:spPr>
          <a:xfrm>
            <a:off x="5796325" y="4346505"/>
            <a:ext cx="360040" cy="360040"/>
          </a:xfrm>
          <a:prstGeom prst="rect">
            <a:avLst/>
          </a:prstGeom>
          <a:solidFill>
            <a:srgbClr val="F99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4E01770F-6D88-4C5B-B795-3480313C699C}"/>
              </a:ext>
            </a:extLst>
          </p:cNvPr>
          <p:cNvCxnSpPr>
            <a:cxnSpLocks/>
            <a:endCxn id="16" idx="6"/>
          </p:cNvCxnSpPr>
          <p:nvPr/>
        </p:nvCxnSpPr>
        <p:spPr>
          <a:xfrm flipH="1" flipV="1">
            <a:off x="4655779" y="4510623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7311F869-F687-46C5-B117-3167C6CDA628}"/>
              </a:ext>
            </a:extLst>
          </p:cNvPr>
          <p:cNvCxnSpPr>
            <a:cxnSpLocks/>
            <a:endCxn id="13" idx="6"/>
          </p:cNvCxnSpPr>
          <p:nvPr/>
        </p:nvCxnSpPr>
        <p:spPr>
          <a:xfrm flipH="1" flipV="1">
            <a:off x="4655779" y="2974601"/>
            <a:ext cx="936000" cy="944"/>
          </a:xfrm>
          <a:prstGeom prst="line">
            <a:avLst/>
          </a:prstGeom>
          <a:ln w="19050">
            <a:solidFill>
              <a:srgbClr val="339B6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987B9C35-5758-4EB7-992E-7256F9800603}"/>
              </a:ext>
            </a:extLst>
          </p:cNvPr>
          <p:cNvCxnSpPr>
            <a:cxnSpLocks/>
            <a:endCxn id="10" idx="6"/>
          </p:cNvCxnSpPr>
          <p:nvPr/>
        </p:nvCxnSpPr>
        <p:spPr>
          <a:xfrm flipH="1">
            <a:off x="4655779" y="1530939"/>
            <a:ext cx="936000" cy="0"/>
          </a:xfrm>
          <a:prstGeom prst="line">
            <a:avLst/>
          </a:prstGeom>
          <a:ln w="19050">
            <a:solidFill>
              <a:srgbClr val="EE275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A7E9853A-496D-4386-97A9-AE571126B87D}"/>
              </a:ext>
            </a:extLst>
          </p:cNvPr>
          <p:cNvSpPr/>
          <p:nvPr/>
        </p:nvSpPr>
        <p:spPr>
          <a:xfrm flipH="1">
            <a:off x="4409457" y="3906581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4A6AEA0A-2A27-494C-9E4B-326479D575FC}"/>
              </a:ext>
            </a:extLst>
          </p:cNvPr>
          <p:cNvSpPr>
            <a:spLocks noChangeAspect="1"/>
          </p:cNvSpPr>
          <p:nvPr/>
        </p:nvSpPr>
        <p:spPr>
          <a:xfrm rot="9900000">
            <a:off x="4422461" y="2379192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A7E9853A-496D-4386-97A9-AE571126B87D}"/>
              </a:ext>
            </a:extLst>
          </p:cNvPr>
          <p:cNvSpPr/>
          <p:nvPr/>
        </p:nvSpPr>
        <p:spPr>
          <a:xfrm flipH="1">
            <a:off x="4409457" y="972456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2"/>
          <p:cNvSpPr/>
          <p:nvPr/>
        </p:nvSpPr>
        <p:spPr>
          <a:xfrm>
            <a:off x="6242256" y="2099789"/>
            <a:ext cx="5117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 smtClean="0">
                <a:latin typeface="Bahnschrift Light" panose="020B0502040204020203" pitchFamily="34" charset="0"/>
              </a:rPr>
              <a:t>Bidang NEC yang tidak disenaraikan dalam NEC 2020</a:t>
            </a:r>
          </a:p>
          <a:p>
            <a:r>
              <a:rPr lang="ms-MY" sz="1200" dirty="0" smtClean="0">
                <a:latin typeface="Bahnschrift Light" panose="020B0502040204020203" pitchFamily="34" charset="0"/>
              </a:rPr>
              <a:t>Kod NEC 2010 yang tidak disenaraikan pada kolum NEC 2010 untuk dipetakan dengan NEC 2020 (Rujuk file pemetaan EXCEL yang diberikan kepada UA)</a:t>
            </a:r>
            <a:r>
              <a:rPr lang="ms-MY" sz="1200" dirty="0">
                <a:latin typeface="Bahnschrift Light" panose="020B0502040204020203" pitchFamily="34" charset="0"/>
              </a:rPr>
              <a:t/>
            </a:r>
            <a:br>
              <a:rPr lang="ms-MY" sz="1200" dirty="0">
                <a:latin typeface="Bahnschrift Light" panose="020B0502040204020203" pitchFamily="34" charset="0"/>
              </a:rPr>
            </a:br>
            <a:endParaRPr lang="ms-MY" sz="1200" dirty="0">
              <a:latin typeface="Bahnschrift Light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90406" y="717389"/>
            <a:ext cx="5117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dirty="0">
                <a:latin typeface="Bahnschrift Light" panose="020B0502040204020203" pitchFamily="34" charset="0"/>
              </a:rPr>
              <a:t/>
            </a:r>
            <a:br>
              <a:rPr lang="ms-MY" sz="1200" dirty="0">
                <a:latin typeface="Bahnschrift Light" panose="020B0502040204020203" pitchFamily="34" charset="0"/>
              </a:rPr>
            </a:br>
            <a:r>
              <a:rPr lang="ms-MY" sz="1200" dirty="0">
                <a:latin typeface="Bahnschrift Light" panose="020B0502040204020203" pitchFamily="34" charset="0"/>
              </a:rPr>
              <a:t>Cth: </a:t>
            </a:r>
            <a:endParaRPr lang="ms-MY" sz="1200" dirty="0" smtClean="0">
              <a:latin typeface="Bahnschrift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200" dirty="0" smtClean="0">
                <a:latin typeface="Bahnschrift Light" panose="020B0502040204020203" pitchFamily="34" charset="0"/>
              </a:rPr>
              <a:t>NEC </a:t>
            </a:r>
            <a:r>
              <a:rPr lang="ms-MY" sz="1200" dirty="0">
                <a:latin typeface="Bahnschrift Light" panose="020B0502040204020203" pitchFamily="34" charset="0"/>
              </a:rPr>
              <a:t>211 dalam pemetaan NEC </a:t>
            </a:r>
            <a:r>
              <a:rPr lang="ms-MY" sz="1200" dirty="0" smtClean="0">
                <a:latin typeface="Bahnschrift Light" panose="020B0502040204020203" pitchFamily="34" charset="0"/>
              </a:rPr>
              <a:t>diletakkan </a:t>
            </a:r>
            <a:r>
              <a:rPr lang="ms-MY" sz="1200" dirty="0">
                <a:latin typeface="Bahnschrift Light" panose="020B0502040204020203" pitchFamily="34" charset="0"/>
              </a:rPr>
              <a:t>kod 0213 </a:t>
            </a:r>
            <a:r>
              <a:rPr lang="ms-MY" sz="1200" dirty="0" smtClean="0">
                <a:latin typeface="Bahnschrift Light" panose="020B0502040204020203" pitchFamily="34" charset="0"/>
              </a:rPr>
              <a:t>pada kolum </a:t>
            </a:r>
            <a:r>
              <a:rPr lang="ms-MY" sz="1200" dirty="0">
                <a:latin typeface="Bahnschrift Light" panose="020B0502040204020203" pitchFamily="34" charset="0"/>
              </a:rPr>
              <a:t>NEC </a:t>
            </a:r>
            <a:r>
              <a:rPr lang="ms-MY" sz="1200" dirty="0" smtClean="0">
                <a:latin typeface="Bahnschrift Light" panose="020B0502040204020203" pitchFamily="34" charset="0"/>
              </a:rPr>
              <a:t>2010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200" dirty="0" smtClean="0">
                <a:latin typeface="Bahnschrift Light" panose="020B0502040204020203" pitchFamily="34" charset="0"/>
              </a:rPr>
              <a:t>Kod </a:t>
            </a:r>
            <a:r>
              <a:rPr lang="ms-MY" sz="1200" dirty="0">
                <a:latin typeface="Bahnschrift Light" panose="020B0502040204020203" pitchFamily="34" charset="0"/>
              </a:rPr>
              <a:t>NEC </a:t>
            </a:r>
            <a:r>
              <a:rPr lang="ms-MY" sz="1200" dirty="0" smtClean="0">
                <a:latin typeface="Bahnschrift Light" panose="020B0502040204020203" pitchFamily="34" charset="0"/>
              </a:rPr>
              <a:t>581 (Architecture and town planning) </a:t>
            </a:r>
            <a:r>
              <a:rPr lang="ms-MY" sz="1200" dirty="0">
                <a:latin typeface="Bahnschrift Light" panose="020B0502040204020203" pitchFamily="34" charset="0"/>
              </a:rPr>
              <a:t>dinyatakan sebagai kod 582 dan bukannya 581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90406" y="600346"/>
            <a:ext cx="49739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 smtClean="0">
                <a:latin typeface="Bahnschrift Light" panose="020B0502040204020203" pitchFamily="34" charset="0"/>
              </a:rPr>
              <a:t>Kesilapan kod NEC 2010 yang dipetakan (Rujuk file pemetaan EXCEL)</a:t>
            </a:r>
            <a:endParaRPr lang="ms-MY" sz="1200" b="1" dirty="0">
              <a:latin typeface="Bahnschrift Light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90406" y="4650908"/>
            <a:ext cx="5269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dirty="0">
                <a:latin typeface="Bahnschrift Light" panose="020B0502040204020203" pitchFamily="34" charset="0"/>
              </a:rPr>
              <a:t>Paparan kod NEC </a:t>
            </a:r>
            <a:r>
              <a:rPr lang="ms-MY" sz="1200" dirty="0" smtClean="0">
                <a:latin typeface="Bahnschrift Light" panose="020B0502040204020203" pitchFamily="34" charset="0"/>
              </a:rPr>
              <a:t>bagi Detailed Field untuk program secara penyelidikan yang menggunakan Narrow Filed (dengan penambahan “0”) tidak disenaraikan dalam MQR </a:t>
            </a:r>
          </a:p>
          <a:p>
            <a:endParaRPr lang="ms-MY" sz="1200" dirty="0">
              <a:latin typeface="Bahnschrift Light" panose="020B0502040204020203" pitchFamily="34" charset="0"/>
            </a:endParaRPr>
          </a:p>
          <a:p>
            <a:r>
              <a:rPr lang="ms-MY" sz="1200" i="1" dirty="0" smtClean="0">
                <a:latin typeface="Bahnschrift Light" panose="020B0502040204020203" pitchFamily="34" charset="0"/>
              </a:rPr>
              <a:t>Detailed Field </a:t>
            </a:r>
            <a:r>
              <a:rPr lang="ms-MY" sz="1200" dirty="0" smtClean="0">
                <a:latin typeface="Bahnschrift Light" panose="020B0502040204020203" pitchFamily="34" charset="0"/>
              </a:rPr>
              <a:t>dinyatakan </a:t>
            </a:r>
            <a:r>
              <a:rPr lang="ms-MY" sz="1200" dirty="0">
                <a:latin typeface="Bahnschrift Light" panose="020B0502040204020203" pitchFamily="34" charset="0"/>
              </a:rPr>
              <a:t>dalam </a:t>
            </a:r>
            <a:r>
              <a:rPr lang="ms-MY" sz="1200" dirty="0" smtClean="0">
                <a:latin typeface="Bahnschrift Light" panose="020B0502040204020203" pitchFamily="34" charset="0"/>
              </a:rPr>
              <a:t>transkrip akademik</a:t>
            </a:r>
          </a:p>
          <a:p>
            <a:r>
              <a:rPr lang="ms-MY" sz="1200" dirty="0" smtClean="0">
                <a:latin typeface="Bahnschrift Light" panose="020B0502040204020203" pitchFamily="34" charset="0"/>
              </a:rPr>
              <a:t>Cth:</a:t>
            </a:r>
          </a:p>
          <a:p>
            <a:r>
              <a:rPr lang="ms-MY" sz="1200" dirty="0" smtClean="0">
                <a:latin typeface="Bahnschrift Light" panose="020B0502040204020203" pitchFamily="34" charset="0"/>
              </a:rPr>
              <a:t>Dalam MQR : 220 (Humanities)</a:t>
            </a:r>
          </a:p>
          <a:p>
            <a:r>
              <a:rPr lang="ms-MY" sz="1200" dirty="0" smtClean="0">
                <a:latin typeface="Bahnschrift Light" panose="020B0502040204020203" pitchFamily="34" charset="0"/>
              </a:rPr>
              <a:t>Transkrip akademik : 221 (Religion)</a:t>
            </a:r>
            <a:r>
              <a:rPr lang="ms-MY" sz="1200" dirty="0">
                <a:latin typeface="Bahnschrift Light" panose="020B0502040204020203" pitchFamily="34" charset="0"/>
              </a:rPr>
              <a:t/>
            </a:r>
            <a:br>
              <a:rPr lang="ms-MY" sz="1200" dirty="0">
                <a:latin typeface="Bahnschrift Light" panose="020B0502040204020203" pitchFamily="34" charset="0"/>
              </a:rPr>
            </a:br>
            <a:r>
              <a:rPr lang="ms-MY" sz="1200" b="1" dirty="0">
                <a:latin typeface="Bahnschrift Light" panose="020B0502040204020203" pitchFamily="34" charset="0"/>
              </a:rPr>
              <a:t>Cadangan : </a:t>
            </a:r>
            <a:r>
              <a:rPr lang="ms-MY" sz="1200" b="1" dirty="0" smtClean="0">
                <a:latin typeface="Bahnschrift Light" panose="020B0502040204020203" pitchFamily="34" charset="0"/>
              </a:rPr>
              <a:t>Penyataan berkenaan pecahan NEC dibawah NEC umum dinyatakan dalam MQR</a:t>
            </a:r>
            <a:endParaRPr lang="ms-MY" sz="1200" b="1" dirty="0">
              <a:latin typeface="Bahnschrift Light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72980" y="4337186"/>
            <a:ext cx="3027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 smtClean="0">
                <a:latin typeface="Bahnschrift Light" panose="020B0502040204020203" pitchFamily="34" charset="0"/>
              </a:rPr>
              <a:t>Paparan kod NEC dalam MQR</a:t>
            </a:r>
            <a:endParaRPr lang="ms-MY" sz="1200" b="1" dirty="0">
              <a:latin typeface="Bahnschrift Light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89414" y="1167160"/>
            <a:ext cx="6383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01</a:t>
            </a:r>
            <a:endParaRPr lang="en-US" sz="4000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1835" y="2610822"/>
            <a:ext cx="7328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02</a:t>
            </a:r>
            <a:endParaRPr lang="en-US" sz="4000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39511" y="4111721"/>
            <a:ext cx="739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03</a:t>
            </a:r>
            <a:endParaRPr lang="en-US" sz="4000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2762" y="2825704"/>
            <a:ext cx="42591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200" dirty="0" smtClean="0">
                <a:latin typeface="Bahnschrift Light" panose="020B0502040204020203" pitchFamily="34" charset="0"/>
              </a:rPr>
              <a:t>227 (History, philosphy and related subjects = 225+226)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200" dirty="0" smtClean="0">
                <a:latin typeface="Bahnschrift Light" panose="020B0502040204020203" pitchFamily="34" charset="0"/>
              </a:rPr>
              <a:t>220 (Humanities (broad programmes)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200" dirty="0" smtClean="0">
                <a:latin typeface="Bahnschrift Light" panose="020B0502040204020203" pitchFamily="34" charset="0"/>
              </a:rPr>
              <a:t>341 (Wholesale and retail sales)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200" dirty="0" smtClean="0">
                <a:latin typeface="Bahnschrift Light" panose="020B0502040204020203" pitchFamily="34" charset="0"/>
              </a:rPr>
              <a:t>48  (Computing)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200" dirty="0" smtClean="0">
                <a:latin typeface="Bahnschrift Light" panose="020B0502040204020203" pitchFamily="34" charset="0"/>
              </a:rPr>
              <a:t>527 (Material engineering)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200" dirty="0" smtClean="0">
                <a:latin typeface="Bahnschrift Light" panose="020B0502040204020203" pitchFamily="34" charset="0"/>
              </a:rPr>
              <a:t>545 (Applied science)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s-MY" sz="1200" dirty="0" smtClean="0">
                <a:latin typeface="Bahnschrift Light" panose="020B0502040204020203" pitchFamily="34" charset="0"/>
              </a:rPr>
              <a:t>641 (Veterinary)</a:t>
            </a:r>
            <a:endParaRPr lang="ms-MY" sz="1200" dirty="0">
              <a:latin typeface="Bahnschrift Light" panose="020B0502040204020203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49F6C7F-2003-435F-B15E-8DACDF90D909}"/>
              </a:ext>
            </a:extLst>
          </p:cNvPr>
          <p:cNvGrpSpPr/>
          <p:nvPr/>
        </p:nvGrpSpPr>
        <p:grpSpPr>
          <a:xfrm>
            <a:off x="661810" y="4227284"/>
            <a:ext cx="1277005" cy="1277005"/>
            <a:chOff x="899591" y="1902000"/>
            <a:chExt cx="1250671" cy="125067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094CBCD-DE1F-4325-87B8-094C93A27F78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078A8B3-B7F7-42F8-BE00-F0C372E58CF2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803AA07D-C8E9-4C73-8BC1-140C66F2B21D}"/>
              </a:ext>
            </a:extLst>
          </p:cNvPr>
          <p:cNvCxnSpPr>
            <a:cxnSpLocks/>
            <a:endCxn id="51" idx="0"/>
          </p:cNvCxnSpPr>
          <p:nvPr/>
        </p:nvCxnSpPr>
        <p:spPr>
          <a:xfrm rot="16200000" flipH="1">
            <a:off x="1061920" y="4107985"/>
            <a:ext cx="474966" cy="1819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5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B8D54E85-34AB-4DD9-BF82-616DC0F6CDE3}"/>
              </a:ext>
            </a:extLst>
          </p:cNvPr>
          <p:cNvSpPr/>
          <p:nvPr/>
        </p:nvSpPr>
        <p:spPr>
          <a:xfrm>
            <a:off x="1096548" y="5948703"/>
            <a:ext cx="360040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cxnSp>
        <p:nvCxnSpPr>
          <p:cNvPr id="54" name="Straight Connector 16">
            <a:extLst>
              <a:ext uri="{FF2B5EF4-FFF2-40B4-BE49-F238E27FC236}">
                <a16:creationId xmlns:a16="http://schemas.microsoft.com/office/drawing/2014/main" id="{4E01770F-6D88-4C5B-B795-3480313C699C}"/>
              </a:ext>
            </a:extLst>
          </p:cNvPr>
          <p:cNvCxnSpPr>
            <a:cxnSpLocks/>
          </p:cNvCxnSpPr>
          <p:nvPr/>
        </p:nvCxnSpPr>
        <p:spPr>
          <a:xfrm flipV="1">
            <a:off x="1279120" y="5388402"/>
            <a:ext cx="19372" cy="51865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12127" y="4466885"/>
            <a:ext cx="760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04</a:t>
            </a:r>
            <a:endParaRPr lang="en-US" sz="4000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72608" y="5149460"/>
            <a:ext cx="3027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 smtClean="0">
                <a:latin typeface="Bahnschrift Light" panose="020B0502040204020203" pitchFamily="34" charset="0"/>
              </a:rPr>
              <a:t>Pemetaan bidang program UA oleh MQA</a:t>
            </a:r>
            <a:endParaRPr lang="ms-MY" sz="1200" b="1" dirty="0">
              <a:latin typeface="Bahnschrift Light" panose="020B050204020402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96611" y="5226136"/>
            <a:ext cx="3734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dirty="0">
                <a:latin typeface="Bahnschrift Light" panose="020B0502040204020203" pitchFamily="34" charset="0"/>
              </a:rPr>
              <a:t/>
            </a:r>
            <a:br>
              <a:rPr lang="ms-MY" sz="1200" dirty="0">
                <a:latin typeface="Bahnschrift Light" panose="020B0502040204020203" pitchFamily="34" charset="0"/>
              </a:rPr>
            </a:br>
            <a:r>
              <a:rPr lang="ms-MY" sz="1200" dirty="0" smtClean="0">
                <a:latin typeface="Bahnschrift Light" panose="020B0502040204020203" pitchFamily="34" charset="0"/>
              </a:rPr>
              <a:t>Pemetaan bidang program UA oleh pihak MQA akan selesai selewat-lewatnya dalam tempoh 6 bulan. Namun, iklan program akademik terutamanya secara penyelidikan, pengiklanan bidang adalah merupakan bidang NEC bagi memudahkan pemilihan pelajar. Terdapat keperluan pemetaan segera oleh MQA bagi tujuan ini.</a:t>
            </a:r>
            <a:endParaRPr lang="ms-MY" sz="12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301</Words>
  <Application>Microsoft Office PowerPoint</Application>
  <PresentationFormat>Widescreen</PresentationFormat>
  <Paragraphs>56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맑은 고딕</vt:lpstr>
      <vt:lpstr>Arial</vt:lpstr>
      <vt:lpstr>Bahnschrift Light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 2020</dc:title>
  <dc:creator>siti nor shoffiah</dc:creator>
  <cp:lastModifiedBy>siti nor shoffiah</cp:lastModifiedBy>
  <cp:revision>29</cp:revision>
  <dcterms:created xsi:type="dcterms:W3CDTF">2021-11-26T01:21:15Z</dcterms:created>
  <dcterms:modified xsi:type="dcterms:W3CDTF">2021-12-10T06:35:56Z</dcterms:modified>
</cp:coreProperties>
</file>